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640c46bf6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640c46bf6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640c46bf6e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640c46bf6e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40c46bf6e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640c46bf6e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640c46bf6e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640c46bf6e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640c46bf6e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640c46bf6e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640c46bf6e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640c46bf6e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40c46bf6e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40c46bf6e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Professional sports players’ retirement ages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640c46bf6e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640c46bf6e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size, blood pressure, leaf size, shoe size, stock return, economic incomes, IQ scores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Lets now see why normal dist is prevalent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640c46be0d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640c46be0d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Theo mentioned about normal distribution </a:t>
            </a:r>
            <a:r>
              <a:rPr lang="en"/>
              <a:t>prevalence</a:t>
            </a:r>
            <a:r>
              <a:rPr lang="en"/>
              <a:t>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start with an example to start </a:t>
            </a:r>
            <a:r>
              <a:rPr lang="en"/>
              <a:t>explaining</a:t>
            </a:r>
            <a:r>
              <a:rPr lang="en"/>
              <a:t> the </a:t>
            </a:r>
            <a:r>
              <a:rPr lang="en"/>
              <a:t>prevalence</a:t>
            </a:r>
            <a:r>
              <a:rPr lang="en"/>
              <a:t> of normal distribution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But C(n,k) / factorials takes a lot of  effort to calculate so people started looking for easier understanding of distributions leading to discovery of DML theorem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640c46bf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640c46bf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A theorem as old as 1738 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640c46be0d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640c46be0d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640c46bf6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640c46bf6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640c46bf6e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640c46bf6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Published in 1920!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640c46bf6e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640c46bf6e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640c46bf6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640c46bf6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40c46bf6e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640c46bf6e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640c46bf6e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640c46bf6e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640c46be0d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640c46be0d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640c46be0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640c46be0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640c46be0d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640c46be0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640c46be0d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640c46be0d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640c46be0d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640c46be0d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640c46be0d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640c46be0d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40c46bf6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40c46bf6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Relationship Id="rId4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Relationship Id="rId6" Type="http://schemas.openxmlformats.org/officeDocument/2006/relationships/image" Target="../media/image18.png"/><Relationship Id="rId7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3.png"/><Relationship Id="rId7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the normal </a:t>
            </a:r>
            <a:r>
              <a:rPr lang="en"/>
              <a:t>distribution</a:t>
            </a:r>
            <a:r>
              <a:rPr lang="en"/>
              <a:t> everywhere?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importance of the Central Limit Theorem</a:t>
            </a:r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327500" y="630225"/>
            <a:ext cx="1526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Yusong Wang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Raghavendra Kommavarapu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Theo Kim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Exponential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275" y="1493100"/>
            <a:ext cx="3744950" cy="28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50" y="1161500"/>
            <a:ext cx="3273325" cy="349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Exponential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900" y="1101750"/>
            <a:ext cx="4534186" cy="362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00" y="2260800"/>
            <a:ext cx="2648599" cy="13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Normal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763" y="1591700"/>
            <a:ext cx="6906576" cy="28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75" y="2166263"/>
            <a:ext cx="2613125" cy="8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Distribution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012" y="1252375"/>
            <a:ext cx="4362075" cy="327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Distribution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675" y="1293125"/>
            <a:ext cx="3980749" cy="32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Distribution</a:t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200" y="1321050"/>
            <a:ext cx="4229650" cy="317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83400"/>
            <a:ext cx="4301476" cy="299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Distribution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700" y="1260850"/>
            <a:ext cx="4956699" cy="330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Distribution</a:t>
            </a: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850" y="1741925"/>
            <a:ext cx="2168000" cy="2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650" y="1211357"/>
            <a:ext cx="2249800" cy="155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2250" y="706700"/>
            <a:ext cx="1865050" cy="18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9863" y="2827725"/>
            <a:ext cx="2249825" cy="16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125" y="2996563"/>
            <a:ext cx="2605199" cy="146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467975" y="628350"/>
            <a:ext cx="3534300" cy="24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Case: binomial becomes normal</a:t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225" y="591200"/>
            <a:ext cx="3961100" cy="39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526775" y="2171550"/>
            <a:ext cx="4112400" cy="1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Binomial:    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1149975" y="2895825"/>
            <a:ext cx="60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 rotWithShape="1">
          <a:blip r:embed="rId4">
            <a:alphaModFix/>
          </a:blip>
          <a:srcRect b="0" l="0" r="45373" t="0"/>
          <a:stretch/>
        </p:blipFill>
        <p:spPr>
          <a:xfrm>
            <a:off x="1446750" y="2400450"/>
            <a:ext cx="24569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Moivre-Laplace Theorem</a:t>
            </a:r>
            <a:endParaRPr/>
          </a:p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2410100" y="1211350"/>
            <a:ext cx="63216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Let X be a binomial random variable with parameters n and p. Then for any numbers a and b, a &lt; b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 rotWithShape="1">
          <a:blip r:embed="rId3">
            <a:alphaModFix/>
          </a:blip>
          <a:srcRect b="0" l="0" r="0" t="36568"/>
          <a:stretch/>
        </p:blipFill>
        <p:spPr>
          <a:xfrm>
            <a:off x="2103738" y="1756300"/>
            <a:ext cx="6627973" cy="10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100" y="2810425"/>
            <a:ext cx="28575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/>
          <p:nvPr/>
        </p:nvSpPr>
        <p:spPr>
          <a:xfrm>
            <a:off x="4401250" y="3355375"/>
            <a:ext cx="10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Binomial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3510" y="2810425"/>
            <a:ext cx="298044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>
            <a:off x="7652525" y="3455125"/>
            <a:ext cx="12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exp(-½((x-mu)/stdev)^2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7" name="Google Shape;207;p31"/>
          <p:cNvCxnSpPr>
            <a:stCxn id="206" idx="1"/>
          </p:cNvCxnSpPr>
          <p:nvPr/>
        </p:nvCxnSpPr>
        <p:spPr>
          <a:xfrm rot="10800000">
            <a:off x="6858125" y="2341825"/>
            <a:ext cx="794400" cy="14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about distributions!</a:t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2410100" y="1435000"/>
            <a:ext cx="6321600" cy="31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Mathematical function that gives the probabilities of occurrence of different possible </a:t>
            </a:r>
            <a:r>
              <a:rPr b="1" lang="en" sz="17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outcomes</a:t>
            </a:r>
            <a:endParaRPr sz="2500"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50" y="2808376"/>
            <a:ext cx="2451398" cy="122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375" y="2218850"/>
            <a:ext cx="2884375" cy="8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6675" y="2610337"/>
            <a:ext cx="2026551" cy="151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7276" y="3094865"/>
            <a:ext cx="2026550" cy="1621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700" y="1392450"/>
            <a:ext cx="1808117" cy="8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for generalization</a:t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Chebyshev, 1887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Markov,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Lyapunov, 1901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 rotWithShape="1">
          <a:blip r:embed="rId3">
            <a:alphaModFix/>
          </a:blip>
          <a:srcRect b="13473" l="0" r="0" t="56425"/>
          <a:stretch/>
        </p:blipFill>
        <p:spPr>
          <a:xfrm>
            <a:off x="1814800" y="1064975"/>
            <a:ext cx="6074700" cy="13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Central Limit Theorem</a:t>
            </a:r>
            <a:endParaRPr/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b="0" l="0" r="0" t="30867"/>
          <a:stretch/>
        </p:blipFill>
        <p:spPr>
          <a:xfrm>
            <a:off x="2400250" y="1211350"/>
            <a:ext cx="6128219" cy="322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name</a:t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Gaussian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Bell-shaped curve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Remark and Notes</a:t>
            </a:r>
            <a:endParaRPr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2400250" y="1211350"/>
            <a:ext cx="6321600" cy="32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Moivre-Laplace Theorem together with the generalization expressed the connection between addition of </a:t>
            </a:r>
            <a:r>
              <a:rPr lang="en"/>
              <a:t>random</a:t>
            </a:r>
            <a:r>
              <a:rPr lang="en"/>
              <a:t> factors and the phenomena seen by people.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Examples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What everybody decide to eat daily and the weight of that group of people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How the detection of radioactive elements in a time interval is contributed by a series of decisions which leads to being detected or not, for every single particle.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Most of phenomena are bernoulli in macroscopic?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(it could be something else, to motivate the audience about the connection between randomness and macroscopic phenomenon and how the theorem in mathematics grabbed and summarized this nature successfully</a:t>
            </a:r>
            <a:r>
              <a:rPr lang="en"/>
              <a:t>.)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</a:t>
            </a:r>
            <a:endParaRPr/>
          </a:p>
        </p:txBody>
      </p:sp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2410100" y="1097700"/>
            <a:ext cx="6321600" cy="3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are shown to have the same </a:t>
            </a:r>
            <a:r>
              <a:rPr lang="en" u="sng"/>
              <a:t>Moment Generating Function</a:t>
            </a:r>
            <a:endParaRPr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Moment Generating Functions: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Unique to a distribution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calculate any order of the momentum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Uniform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133000"/>
            <a:ext cx="4906749" cy="353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Uniform Distribution</a:t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341375"/>
            <a:ext cx="6321600" cy="31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Uniform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475" y="1253550"/>
            <a:ext cx="3243226" cy="324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74" y="1585175"/>
            <a:ext cx="3857926" cy="25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Bernoulli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974" y="1211350"/>
            <a:ext cx="4590149" cy="34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825" y="2495188"/>
            <a:ext cx="2990525" cy="8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Bernoulli Distribution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500" y="1098625"/>
            <a:ext cx="2338700" cy="349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675" y="1444275"/>
            <a:ext cx="4858449" cy="323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Exponential Distribution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875" y="1211350"/>
            <a:ext cx="4904325" cy="32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Exponential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700" y="1318225"/>
            <a:ext cx="5960601" cy="31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